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5" r:id="rId4"/>
    <p:sldId id="264" r:id="rId5"/>
    <p:sldId id="259" r:id="rId6"/>
    <p:sldId id="258" r:id="rId7"/>
    <p:sldId id="260" r:id="rId8"/>
    <p:sldId id="267" r:id="rId9"/>
    <p:sldId id="261" r:id="rId10"/>
    <p:sldId id="262" r:id="rId11"/>
    <p:sldId id="266" r:id="rId12"/>
    <p:sldId id="263" r:id="rId13"/>
    <p:sldId id="268" r:id="rId14"/>
    <p:sldId id="269" r:id="rId15"/>
    <p:sldId id="271" r:id="rId16"/>
    <p:sldId id="270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2" autoAdjust="0"/>
    <p:restoredTop sz="90651" autoAdjust="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90D05E9-8138-4C1E-9C5D-BA698593197C}" type="datetimeFigureOut">
              <a:rPr lang="en-US" altLang="en-US"/>
              <a:pPr/>
              <a:t>9/8/2014</a:t>
            </a:fld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FDA5058-F5E0-4959-9F85-A93817B592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6831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B4B01154-77D9-42C8-B188-DEFE1569C0C8}" type="datetimeFigureOut">
              <a:rPr lang="en-US"/>
              <a:pPr>
                <a:defRPr/>
              </a:pPr>
              <a:t>9/8/2014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26F8AE3-9E98-48C6-A0FE-96BCDC916F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283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9949B2B-67BD-42F3-AC0B-F6B8F6211259}" type="slidenum">
              <a:rPr lang="en-US" altLang="en-US"/>
              <a:pPr/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 rot="-5400000">
                <a:off x="2558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 rot="-5400000">
                <a:off x="1322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 rot="-5400000">
                <a:off x="-58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14" name="Freeform 10"/>
              <p:cNvSpPr>
                <a:spLocks/>
              </p:cNvSpPr>
              <p:nvPr/>
            </p:nvSpPr>
            <p:spPr bwMode="ltGray">
              <a:xfrm rot="-5400000">
                <a:off x="155" y="1727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ltGray">
              <a:xfrm rot="-5400000">
                <a:off x="3210" y="1665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ltGray">
              <a:xfrm rot="-5400000">
                <a:off x="1829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ltGray">
              <a:xfrm rot="-5400000">
                <a:off x="2329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ltGray">
              <a:xfrm rot="-5400000">
                <a:off x="4076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2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3" name="Freeform 19"/>
              <p:cNvSpPr>
                <a:spLocks/>
              </p:cNvSpPr>
              <p:nvPr/>
            </p:nvSpPr>
            <p:spPr bwMode="ltGray">
              <a:xfrm rot="-5400000">
                <a:off x="4583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4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5" name="Freeform 21"/>
              <p:cNvSpPr>
                <a:spLocks/>
              </p:cNvSpPr>
              <p:nvPr/>
            </p:nvSpPr>
            <p:spPr bwMode="ltGray">
              <a:xfrm rot="-5400000">
                <a:off x="5083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  <p:sp>
          <p:nvSpPr>
            <p:cNvPr id="6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/>
            </a:p>
          </p:txBody>
        </p:sp>
        <p:sp>
          <p:nvSpPr>
            <p:cNvPr id="7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/>
            </a:p>
          </p:txBody>
        </p:sp>
      </p:grpSp>
      <p:sp>
        <p:nvSpPr>
          <p:cNvPr id="3097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dt" sz="half" idx="10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 dirty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2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7806C95-2750-45D5-A2F4-E91F81DAF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14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8" grpId="0" build="p" bldLvl="3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E0555-3E2C-4B07-B42E-5DCF1F8C01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37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FC04E-15BB-4091-A8A0-27385C38BD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960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B66B2-A0BA-4E95-9433-FC42FDE30B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5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A9323-7F2A-45B1-8D98-E0A7C4244E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012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9F9AF-B0B8-4EFE-B274-473519A9AD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893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0434B-3820-4758-A285-01BB4F2872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151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0FA51-0EA5-4758-B03D-9D367B213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08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6F894-87E7-434C-A4D1-B2F882FC51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937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779F2-035D-4AF8-A6DE-15F9DB0026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472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1BB10-C5BF-45CB-A53B-2B74AB64DB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59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2052" name="Freeform 4"/>
              <p:cNvSpPr>
                <a:spLocks/>
              </p:cNvSpPr>
              <p:nvPr/>
            </p:nvSpPr>
            <p:spPr bwMode="ltGray">
              <a:xfrm rot="-5400000">
                <a:off x="2557" y="-992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053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054" name="Freeform 6"/>
              <p:cNvSpPr>
                <a:spLocks/>
              </p:cNvSpPr>
              <p:nvPr/>
            </p:nvSpPr>
            <p:spPr bwMode="ltGray">
              <a:xfrm rot="-5400000">
                <a:off x="980" y="1669"/>
                <a:ext cx="624" cy="4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055" name="Freeform 7"/>
              <p:cNvSpPr>
                <a:spLocks/>
              </p:cNvSpPr>
              <p:nvPr/>
            </p:nvSpPr>
            <p:spPr bwMode="ltGray">
              <a:xfrm rot="-5400000">
                <a:off x="-59" y="1753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056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057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058" name="Freeform 10"/>
              <p:cNvSpPr>
                <a:spLocks/>
              </p:cNvSpPr>
              <p:nvPr/>
            </p:nvSpPr>
            <p:spPr bwMode="ltGray">
              <a:xfrm rot="-5400000">
                <a:off x="155" y="1727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059" name="Freeform 11"/>
              <p:cNvSpPr>
                <a:spLocks/>
              </p:cNvSpPr>
              <p:nvPr/>
            </p:nvSpPr>
            <p:spPr bwMode="ltGray">
              <a:xfrm rot="-5400000">
                <a:off x="3208" y="1664"/>
                <a:ext cx="624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060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061" name="Freeform 13"/>
              <p:cNvSpPr>
                <a:spLocks/>
              </p:cNvSpPr>
              <p:nvPr/>
            </p:nvSpPr>
            <p:spPr bwMode="ltGray">
              <a:xfrm rot="-5400000">
                <a:off x="1829" y="1747"/>
                <a:ext cx="624" cy="256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062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063" name="Freeform 15"/>
              <p:cNvSpPr>
                <a:spLocks/>
              </p:cNvSpPr>
              <p:nvPr/>
            </p:nvSpPr>
            <p:spPr bwMode="ltGray">
              <a:xfrm rot="-5400000">
                <a:off x="2330" y="1695"/>
                <a:ext cx="624" cy="3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064" name="Freeform 16"/>
              <p:cNvSpPr>
                <a:spLocks/>
              </p:cNvSpPr>
              <p:nvPr/>
            </p:nvSpPr>
            <p:spPr bwMode="ltGray">
              <a:xfrm rot="-5400000">
                <a:off x="2042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065" name="Freeform 17"/>
              <p:cNvSpPr>
                <a:spLocks/>
              </p:cNvSpPr>
              <p:nvPr/>
            </p:nvSpPr>
            <p:spPr bwMode="ltGray">
              <a:xfrm rot="-5400000">
                <a:off x="4076" y="1667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066" name="Freeform 18"/>
              <p:cNvSpPr>
                <a:spLocks/>
              </p:cNvSpPr>
              <p:nvPr/>
            </p:nvSpPr>
            <p:spPr bwMode="ltGray">
              <a:xfrm rot="-5400000">
                <a:off x="3733" y="1667"/>
                <a:ext cx="624" cy="4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067" name="Freeform 19"/>
              <p:cNvSpPr>
                <a:spLocks/>
              </p:cNvSpPr>
              <p:nvPr/>
            </p:nvSpPr>
            <p:spPr bwMode="ltGray">
              <a:xfrm rot="-5400000">
                <a:off x="4580" y="1746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068" name="Freeform 20"/>
              <p:cNvSpPr>
                <a:spLocks/>
              </p:cNvSpPr>
              <p:nvPr/>
            </p:nvSpPr>
            <p:spPr bwMode="ltGray">
              <a:xfrm>
                <a:off x="5469" y="1561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069" name="Freeform 21"/>
              <p:cNvSpPr>
                <a:spLocks/>
              </p:cNvSpPr>
              <p:nvPr/>
            </p:nvSpPr>
            <p:spPr bwMode="ltGray">
              <a:xfrm rot="-5400000">
                <a:off x="5081" y="1692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070" name="Freeform 22"/>
              <p:cNvSpPr>
                <a:spLocks/>
              </p:cNvSpPr>
              <p:nvPr/>
            </p:nvSpPr>
            <p:spPr bwMode="ltGray">
              <a:xfrm rot="-5400000">
                <a:off x="4794" y="1719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  <p:sp>
          <p:nvSpPr>
            <p:cNvPr id="2071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/>
            </a:p>
          </p:txBody>
        </p:sp>
        <p:sp>
          <p:nvSpPr>
            <p:cNvPr id="2072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/>
            </a:p>
          </p:txBody>
        </p:sp>
      </p:grpSp>
      <p:sp>
        <p:nvSpPr>
          <p:cNvPr id="102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fld id="{7DAE7654-C539-4E0C-B8A7-E0DAF3DE75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4" grpId="0" build="p" bldLvl="3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07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07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07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07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07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cat.org/oclc/231725083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Word Processing Features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Business and Technology</a:t>
            </a:r>
            <a:endParaRPr lang="en-US" altLang="en-US" dirty="0" smtClean="0"/>
          </a:p>
          <a:p>
            <a:r>
              <a:rPr lang="en-US" altLang="en-US" dirty="0" smtClean="0"/>
              <a:t>Using </a:t>
            </a:r>
            <a:r>
              <a:rPr lang="en-US" altLang="en-US" smtClean="0"/>
              <a:t>Microsoft </a:t>
            </a:r>
            <a:r>
              <a:rPr lang="en-US" altLang="en-US" smtClean="0"/>
              <a:t>Word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Mail Merge Features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1173163" y="1295400"/>
            <a:ext cx="7772400" cy="4800600"/>
          </a:xfrm>
        </p:spPr>
        <p:txBody>
          <a:bodyPr/>
          <a:lstStyle/>
          <a:p>
            <a:r>
              <a:rPr lang="en-US" altLang="en-US" smtClean="0"/>
              <a:t>Data source – contains the records or fields used in another document</a:t>
            </a:r>
          </a:p>
          <a:p>
            <a:pPr lvl="1"/>
            <a:r>
              <a:rPr lang="en-US" altLang="en-US" smtClean="0"/>
              <a:t>Field – Single characteristic that appears in columns</a:t>
            </a:r>
          </a:p>
          <a:p>
            <a:pPr lvl="1"/>
            <a:r>
              <a:rPr lang="en-US" altLang="en-US" smtClean="0"/>
              <a:t>Record – complete set of data appears in rows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More Mail Merge Features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1371600" y="1524000"/>
            <a:ext cx="7772400" cy="4343400"/>
          </a:xfrm>
        </p:spPr>
        <p:txBody>
          <a:bodyPr/>
          <a:lstStyle/>
          <a:p>
            <a:r>
              <a:rPr lang="en-US" altLang="en-US" smtClean="0"/>
              <a:t>Main Document – contains the information that does not change in a mail merge</a:t>
            </a:r>
          </a:p>
          <a:p>
            <a:r>
              <a:rPr lang="en-US" altLang="en-US" smtClean="0"/>
              <a:t>Form Letter –Contains merge fields to indicate where to print data from the data source</a:t>
            </a:r>
          </a:p>
          <a:p>
            <a:r>
              <a:rPr lang="en-US" altLang="en-US" smtClean="0"/>
              <a:t>Merge Field – placeholder in the main document to be replaced with data in a data source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Onscreen Forms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173163" y="1447800"/>
            <a:ext cx="7772400" cy="5029200"/>
          </a:xfrm>
        </p:spPr>
        <p:txBody>
          <a:bodyPr/>
          <a:lstStyle/>
          <a:p>
            <a:r>
              <a:rPr lang="en-US" altLang="en-US" smtClean="0"/>
              <a:t>Similar to templates</a:t>
            </a:r>
          </a:p>
          <a:p>
            <a:r>
              <a:rPr lang="en-US" altLang="en-US" smtClean="0"/>
              <a:t>On the Office button, choose New</a:t>
            </a:r>
          </a:p>
          <a:p>
            <a:r>
              <a:rPr lang="en-US" altLang="en-US" smtClean="0"/>
              <a:t>In the Microsoft Office Online Section, choose Forms</a:t>
            </a:r>
          </a:p>
          <a:p>
            <a:r>
              <a:rPr lang="en-US" altLang="en-US" smtClean="0"/>
              <a:t>Some categories:</a:t>
            </a:r>
          </a:p>
          <a:p>
            <a:pPr lvl="1"/>
            <a:r>
              <a:rPr lang="en-US" altLang="en-US" smtClean="0"/>
              <a:t>Academic</a:t>
            </a:r>
          </a:p>
          <a:p>
            <a:pPr lvl="1"/>
            <a:r>
              <a:rPr lang="en-US" altLang="en-US" smtClean="0"/>
              <a:t>Business </a:t>
            </a:r>
          </a:p>
          <a:p>
            <a:pPr lvl="1"/>
            <a:r>
              <a:rPr lang="en-US" altLang="en-US" smtClean="0"/>
              <a:t>Community</a:t>
            </a:r>
          </a:p>
          <a:p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Thesaurus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 built-in reference for finding synonyms for words in a document</a:t>
            </a:r>
          </a:p>
          <a:p>
            <a:pPr lvl="1"/>
            <a:r>
              <a:rPr lang="en-US" altLang="en-US" smtClean="0"/>
              <a:t>Right-click on a word and choose synonym</a:t>
            </a:r>
          </a:p>
          <a:p>
            <a:pPr algn="ctr">
              <a:buFontTx/>
              <a:buNone/>
            </a:pPr>
            <a:r>
              <a:rPr lang="en-US" altLang="en-US" smtClean="0"/>
              <a:t>Or</a:t>
            </a:r>
          </a:p>
          <a:p>
            <a:pPr lvl="1"/>
            <a:r>
              <a:rPr lang="en-US" altLang="en-US" smtClean="0"/>
              <a:t>Use the Thesaurus tool on the Review Tab in the Proofing section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8229600" cy="1143000"/>
          </a:xfrm>
        </p:spPr>
        <p:txBody>
          <a:bodyPr/>
          <a:lstStyle/>
          <a:p>
            <a:r>
              <a:rPr lang="en-US" altLang="en-US" smtClean="0"/>
              <a:t>Spelling and Grammar Check</a:t>
            </a:r>
          </a:p>
        </p:txBody>
      </p:sp>
      <p:sp>
        <p:nvSpPr>
          <p:cNvPr id="27650" name="Text Placeholder 3"/>
          <p:cNvSpPr>
            <a:spLocks noGrp="1"/>
          </p:cNvSpPr>
          <p:nvPr>
            <p:ph type="body" idx="1"/>
          </p:nvPr>
        </p:nvSpPr>
        <p:spPr>
          <a:xfrm>
            <a:off x="817563" y="1535113"/>
            <a:ext cx="4040187" cy="639762"/>
          </a:xfrm>
        </p:spPr>
        <p:txBody>
          <a:bodyPr/>
          <a:lstStyle/>
          <a:p>
            <a:r>
              <a:rPr lang="en-US" altLang="en-US" sz="3200" smtClean="0"/>
              <a:t>Spell Check</a:t>
            </a:r>
          </a:p>
        </p:txBody>
      </p:sp>
      <p:sp>
        <p:nvSpPr>
          <p:cNvPr id="27651" name="Content Placeholder 4"/>
          <p:cNvSpPr>
            <a:spLocks noGrp="1"/>
          </p:cNvSpPr>
          <p:nvPr>
            <p:ph sz="half" idx="2"/>
          </p:nvPr>
        </p:nvSpPr>
        <p:spPr>
          <a:xfrm>
            <a:off x="788988" y="2174875"/>
            <a:ext cx="4040187" cy="3951288"/>
          </a:xfrm>
        </p:spPr>
        <p:txBody>
          <a:bodyPr/>
          <a:lstStyle/>
          <a:p>
            <a:r>
              <a:rPr lang="en-US" altLang="en-US" smtClean="0"/>
              <a:t>A feature used to locate and correct spelling errors</a:t>
            </a:r>
          </a:p>
          <a:p>
            <a:r>
              <a:rPr lang="en-US" altLang="en-US" smtClean="0"/>
              <a:t>Indicated on screen by underlined misspelled words in red, wavy underlines and misused words in blue, wavy underlines</a:t>
            </a:r>
          </a:p>
          <a:p>
            <a:endParaRPr lang="en-US" altLang="en-US" smtClean="0"/>
          </a:p>
        </p:txBody>
      </p:sp>
      <p:sp>
        <p:nvSpPr>
          <p:cNvPr id="27652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922838" y="1535113"/>
            <a:ext cx="4041775" cy="639762"/>
          </a:xfrm>
        </p:spPr>
        <p:txBody>
          <a:bodyPr/>
          <a:lstStyle/>
          <a:p>
            <a:r>
              <a:rPr lang="en-US" altLang="en-US" sz="3200" smtClean="0"/>
              <a:t>Grammar Check</a:t>
            </a:r>
          </a:p>
        </p:txBody>
      </p:sp>
      <p:sp>
        <p:nvSpPr>
          <p:cNvPr id="27653" name="Content Placeholder 6"/>
          <p:cNvSpPr>
            <a:spLocks noGrp="1"/>
          </p:cNvSpPr>
          <p:nvPr>
            <p:ph sz="quarter" idx="4"/>
          </p:nvPr>
        </p:nvSpPr>
        <p:spPr>
          <a:xfrm>
            <a:off x="4935538" y="2174875"/>
            <a:ext cx="4041775" cy="3951288"/>
          </a:xfrm>
        </p:spPr>
        <p:txBody>
          <a:bodyPr/>
          <a:lstStyle/>
          <a:p>
            <a:r>
              <a:rPr lang="en-US" altLang="en-US" smtClean="0"/>
              <a:t>A feature used to locate and correct grammar errors</a:t>
            </a:r>
          </a:p>
          <a:p>
            <a:r>
              <a:rPr lang="en-US" altLang="en-US" smtClean="0"/>
              <a:t>Indicated on screen by green, wavy underline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Hyphenation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772400" cy="4114800"/>
          </a:xfrm>
        </p:spPr>
        <p:txBody>
          <a:bodyPr/>
          <a:lstStyle/>
          <a:p>
            <a:r>
              <a:rPr lang="en-US" altLang="en-US" smtClean="0"/>
              <a:t>Allows Word to break lines between syllables of words</a:t>
            </a:r>
          </a:p>
          <a:p>
            <a:r>
              <a:rPr lang="en-US" altLang="en-US" smtClean="0"/>
              <a:t>Three choices</a:t>
            </a:r>
          </a:p>
          <a:p>
            <a:pPr lvl="1"/>
            <a:r>
              <a:rPr lang="en-US" altLang="en-US" smtClean="0"/>
              <a:t>None</a:t>
            </a:r>
          </a:p>
          <a:p>
            <a:pPr lvl="1"/>
            <a:r>
              <a:rPr lang="en-US" altLang="en-US" smtClean="0"/>
              <a:t>Automatic</a:t>
            </a:r>
          </a:p>
          <a:p>
            <a:pPr lvl="1"/>
            <a:r>
              <a:rPr lang="en-US" altLang="en-US" smtClean="0"/>
              <a:t>Manual</a:t>
            </a:r>
          </a:p>
          <a:p>
            <a:r>
              <a:rPr lang="en-US" altLang="en-US" smtClean="0"/>
              <a:t>On Page Layout Tab in the Page Setup section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Find and Replace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Find – command that lets you specify how to locate data in a file</a:t>
            </a:r>
          </a:p>
          <a:p>
            <a:r>
              <a:rPr lang="en-US" altLang="en-US" smtClean="0"/>
              <a:t>Replace – command that lets you search for data and replace it with other data</a:t>
            </a:r>
          </a:p>
          <a:p>
            <a:r>
              <a:rPr lang="en-US" altLang="en-US" smtClean="0"/>
              <a:t>On Home Tab in Editing Section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42" t="6154" r="4488" b="82051"/>
          <a:stretch>
            <a:fillRect/>
          </a:stretch>
        </p:blipFill>
        <p:spPr bwMode="auto">
          <a:xfrm>
            <a:off x="5715000" y="7620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Source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smtClean="0">
                <a:hlinkClick r:id="rId3"/>
              </a:rPr>
              <a:t>Microsoft Office 2007: Introductory Course</a:t>
            </a:r>
            <a:r>
              <a:rPr lang="en-US" altLang="en-US" sz="2800" smtClean="0"/>
              <a:t>. William Robert. Pasewark , et al. - Course Technology - Boston, Mass. - 2008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Creating Tables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772400" cy="4114800"/>
          </a:xfrm>
        </p:spPr>
        <p:txBody>
          <a:bodyPr/>
          <a:lstStyle/>
          <a:p>
            <a:r>
              <a:rPr lang="en-US" altLang="en-US" smtClean="0"/>
              <a:t>Table – an arrangement of text or numbers in rows and columns</a:t>
            </a:r>
          </a:p>
          <a:p>
            <a:r>
              <a:rPr lang="en-US" altLang="en-US" smtClean="0"/>
              <a:t>Row – horizontal placement of cells in a table</a:t>
            </a:r>
          </a:p>
          <a:p>
            <a:r>
              <a:rPr lang="en-US" altLang="en-US" smtClean="0"/>
              <a:t>Column – vertical stack of cells in a table</a:t>
            </a:r>
          </a:p>
          <a:p>
            <a:r>
              <a:rPr lang="en-US" altLang="en-US" smtClean="0"/>
              <a:t>Cell – intersection of a column and a row</a:t>
            </a:r>
          </a:p>
          <a:p>
            <a:r>
              <a:rPr lang="en-US" altLang="en-US" smtClean="0"/>
              <a:t>Gridlines – outline of rows and columns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Steps to Create a Table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Click the Insert Tab</a:t>
            </a:r>
          </a:p>
          <a:p>
            <a:r>
              <a:rPr lang="en-US" altLang="en-US" smtClean="0"/>
              <a:t>Click the Table button</a:t>
            </a:r>
          </a:p>
          <a:p>
            <a:pPr lvl="1"/>
            <a:r>
              <a:rPr lang="en-US" altLang="en-US" smtClean="0"/>
              <a:t>Choose the columns and rows using the grid or</a:t>
            </a:r>
          </a:p>
          <a:p>
            <a:pPr lvl="1"/>
            <a:r>
              <a:rPr lang="en-US" altLang="en-US" smtClean="0"/>
              <a:t>Choose Insert Table and insert the # of columns and rows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21" t="6647" r="84859" b="82175"/>
          <a:stretch>
            <a:fillRect/>
          </a:stretch>
        </p:blipFill>
        <p:spPr bwMode="auto">
          <a:xfrm>
            <a:off x="6096000" y="2286000"/>
            <a:ext cx="685800" cy="7953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Sorting Data in Tables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1173163" y="1600200"/>
            <a:ext cx="7772400" cy="4495800"/>
          </a:xfrm>
        </p:spPr>
        <p:txBody>
          <a:bodyPr/>
          <a:lstStyle/>
          <a:p>
            <a:r>
              <a:rPr lang="en-US" altLang="en-US" smtClean="0"/>
              <a:t>Choose the Sort button on the Layout Tab</a:t>
            </a:r>
          </a:p>
          <a:p>
            <a:r>
              <a:rPr lang="en-US" altLang="en-US" smtClean="0"/>
              <a:t>Make sure Header Row is selected</a:t>
            </a:r>
          </a:p>
          <a:p>
            <a:r>
              <a:rPr lang="en-US" altLang="en-US" smtClean="0"/>
              <a:t>Can sort by up to three different columns</a:t>
            </a:r>
          </a:p>
          <a:p>
            <a:pPr lvl="1"/>
            <a:r>
              <a:rPr lang="en-US" altLang="en-US" smtClean="0"/>
              <a:t>Ascending Sort – sorts from A to Z or smallest to largest</a:t>
            </a:r>
          </a:p>
          <a:p>
            <a:pPr lvl="1"/>
            <a:r>
              <a:rPr lang="en-US" altLang="en-US" smtClean="0"/>
              <a:t>Descending Sort – sorts from Z to A or largest to smallest</a:t>
            </a:r>
          </a:p>
          <a:p>
            <a:endParaRPr lang="en-US" altLang="en-US" smtClean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69" t="5983" r="15279" b="84615"/>
          <a:stretch>
            <a:fillRect/>
          </a:stretch>
        </p:blipFill>
        <p:spPr bwMode="auto">
          <a:xfrm>
            <a:off x="6400800" y="762000"/>
            <a:ext cx="4572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Table Rows and Columns 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Inserting Rows and Columns</a:t>
            </a:r>
          </a:p>
          <a:p>
            <a:pPr lvl="1"/>
            <a:r>
              <a:rPr lang="en-US" altLang="en-US" smtClean="0"/>
              <a:t>On the Layout Tab</a:t>
            </a:r>
          </a:p>
          <a:p>
            <a:pPr lvl="1"/>
            <a:r>
              <a:rPr lang="en-US" altLang="en-US" smtClean="0"/>
              <a:t>To insert rows use the Insert Above/Insert Below buttons</a:t>
            </a:r>
          </a:p>
          <a:p>
            <a:r>
              <a:rPr lang="en-US" altLang="en-US" smtClean="0"/>
              <a:t>Deleting Rows and Columns</a:t>
            </a:r>
          </a:p>
          <a:p>
            <a:pPr lvl="1"/>
            <a:r>
              <a:rPr lang="en-US" altLang="en-US" smtClean="0"/>
              <a:t>On the Layout Tab</a:t>
            </a:r>
          </a:p>
          <a:p>
            <a:pPr lvl="1"/>
            <a:r>
              <a:rPr lang="en-US" altLang="en-US" smtClean="0"/>
              <a:t>To delete rows/columns use the Delete button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64" t="5983" r="69336" b="82051"/>
          <a:stretch>
            <a:fillRect/>
          </a:stretch>
        </p:blipFill>
        <p:spPr bwMode="auto">
          <a:xfrm>
            <a:off x="6934200" y="1371600"/>
            <a:ext cx="1752600" cy="838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Advanced Table Features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495800"/>
          </a:xfrm>
        </p:spPr>
        <p:txBody>
          <a:bodyPr/>
          <a:lstStyle/>
          <a:p>
            <a:r>
              <a:rPr lang="en-US" altLang="en-US" smtClean="0"/>
              <a:t>Split cells</a:t>
            </a:r>
          </a:p>
          <a:p>
            <a:pPr lvl="1"/>
            <a:r>
              <a:rPr lang="en-US" altLang="en-US" smtClean="0"/>
              <a:t>Select columns/rows to split </a:t>
            </a:r>
          </a:p>
          <a:p>
            <a:pPr lvl="1"/>
            <a:r>
              <a:rPr lang="en-US" altLang="en-US" smtClean="0"/>
              <a:t>Click Split cells to separate</a:t>
            </a:r>
          </a:p>
          <a:p>
            <a:r>
              <a:rPr lang="en-US" altLang="en-US" smtClean="0"/>
              <a:t>Merge cells</a:t>
            </a:r>
          </a:p>
          <a:p>
            <a:pPr lvl="1"/>
            <a:r>
              <a:rPr lang="en-US" altLang="en-US" smtClean="0"/>
              <a:t>Select the columns/rows to merge</a:t>
            </a:r>
          </a:p>
          <a:p>
            <a:pPr lvl="1"/>
            <a:r>
              <a:rPr lang="en-US" altLang="en-US" smtClean="0"/>
              <a:t>Click Merge cells to join cells</a:t>
            </a:r>
          </a:p>
          <a:p>
            <a:pPr lvl="1"/>
            <a:endParaRPr lang="en-US" altLang="en-US" smtClean="0"/>
          </a:p>
        </p:txBody>
      </p:sp>
      <p:sp>
        <p:nvSpPr>
          <p:cNvPr id="19459" name="Content Placeholder 6"/>
          <p:cNvSpPr>
            <a:spLocks noGrp="1"/>
          </p:cNvSpPr>
          <p:nvPr>
            <p:ph sz="half" idx="2"/>
          </p:nvPr>
        </p:nvSpPr>
        <p:spPr>
          <a:xfrm>
            <a:off x="5334000" y="1981200"/>
            <a:ext cx="3810000" cy="4114800"/>
          </a:xfrm>
        </p:spPr>
        <p:txBody>
          <a:bodyPr/>
          <a:lstStyle/>
          <a:p>
            <a:r>
              <a:rPr lang="en-US" altLang="en-US" smtClean="0"/>
              <a:t>Formulas</a:t>
            </a:r>
          </a:p>
          <a:p>
            <a:pPr lvl="1"/>
            <a:r>
              <a:rPr lang="en-US" altLang="en-US" smtClean="0"/>
              <a:t>Located on the Layout tab </a:t>
            </a:r>
          </a:p>
          <a:p>
            <a:pPr lvl="1"/>
            <a:r>
              <a:rPr lang="en-US" altLang="en-US" smtClean="0"/>
              <a:t>Allows you to create formulas in a table</a:t>
            </a:r>
          </a:p>
          <a:p>
            <a:r>
              <a:rPr lang="en-US" altLang="en-US" smtClean="0"/>
              <a:t>Table Styles</a:t>
            </a:r>
          </a:p>
          <a:p>
            <a:pPr lvl="1"/>
            <a:r>
              <a:rPr lang="en-US" altLang="en-US" smtClean="0"/>
              <a:t>Set of formatting options for tables</a:t>
            </a:r>
          </a:p>
          <a:p>
            <a:endParaRPr lang="en-US" altLang="en-US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10" t="5983" r="2138" b="84615"/>
          <a:stretch>
            <a:fillRect/>
          </a:stretch>
        </p:blipFill>
        <p:spPr bwMode="auto">
          <a:xfrm>
            <a:off x="7543800" y="1905000"/>
            <a:ext cx="5334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64" t="5983" r="65276" b="84615"/>
          <a:stretch>
            <a:fillRect/>
          </a:stretch>
        </p:blipFill>
        <p:spPr bwMode="auto">
          <a:xfrm>
            <a:off x="3657600" y="4419600"/>
            <a:ext cx="381000" cy="5016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84" t="5983" r="62283" b="84615"/>
          <a:stretch>
            <a:fillRect/>
          </a:stretch>
        </p:blipFill>
        <p:spPr bwMode="auto">
          <a:xfrm>
            <a:off x="3429000" y="1981200"/>
            <a:ext cx="4572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42" t="6154" r="40704" b="82393"/>
          <a:stretch>
            <a:fillRect/>
          </a:stretch>
        </p:blipFill>
        <p:spPr bwMode="auto">
          <a:xfrm>
            <a:off x="6019800" y="5486400"/>
            <a:ext cx="25908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Templates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1219200" y="1524000"/>
            <a:ext cx="7772400" cy="4114800"/>
          </a:xfrm>
        </p:spPr>
        <p:txBody>
          <a:bodyPr/>
          <a:lstStyle/>
          <a:p>
            <a:r>
              <a:rPr lang="en-US" altLang="en-US" smtClean="0"/>
              <a:t>Templates are predesigned files that you can use to create a new file.</a:t>
            </a:r>
          </a:p>
          <a:p>
            <a:r>
              <a:rPr lang="en-US" altLang="en-US" smtClean="0"/>
              <a:t>Using Templates</a:t>
            </a:r>
          </a:p>
          <a:p>
            <a:pPr lvl="1"/>
            <a:r>
              <a:rPr lang="en-US" altLang="en-US" smtClean="0"/>
              <a:t>Click the Office Button and New</a:t>
            </a:r>
          </a:p>
          <a:p>
            <a:pPr lvl="1"/>
            <a:r>
              <a:rPr lang="en-US" altLang="en-US" smtClean="0"/>
              <a:t>Three choices</a:t>
            </a:r>
          </a:p>
          <a:p>
            <a:pPr lvl="2"/>
            <a:r>
              <a:rPr lang="en-US" altLang="en-US" smtClean="0"/>
              <a:t>Installed Templates</a:t>
            </a:r>
          </a:p>
          <a:p>
            <a:pPr lvl="2"/>
            <a:r>
              <a:rPr lang="en-US" altLang="en-US" smtClean="0"/>
              <a:t>My Templates </a:t>
            </a:r>
          </a:p>
          <a:p>
            <a:pPr lvl="2"/>
            <a:r>
              <a:rPr lang="en-US" altLang="en-US" smtClean="0"/>
              <a:t>New from existing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Creating Templates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1173163" y="1447800"/>
            <a:ext cx="7772400" cy="4648200"/>
          </a:xfrm>
        </p:spPr>
        <p:txBody>
          <a:bodyPr/>
          <a:lstStyle/>
          <a:p>
            <a:r>
              <a:rPr lang="en-US" altLang="en-US" smtClean="0"/>
              <a:t>After designing your document:</a:t>
            </a:r>
          </a:p>
          <a:p>
            <a:pPr lvl="1"/>
            <a:r>
              <a:rPr lang="en-US" altLang="en-US" smtClean="0"/>
              <a:t>Click the Office Button</a:t>
            </a:r>
          </a:p>
          <a:p>
            <a:pPr lvl="1"/>
            <a:r>
              <a:rPr lang="en-US" altLang="en-US" smtClean="0"/>
              <a:t>Save as</a:t>
            </a:r>
          </a:p>
          <a:p>
            <a:pPr lvl="1"/>
            <a:r>
              <a:rPr lang="en-US" altLang="en-US" smtClean="0"/>
              <a:t>Change Save as Type to Word Template</a:t>
            </a:r>
          </a:p>
          <a:p>
            <a:pPr lvl="1"/>
            <a:r>
              <a:rPr lang="en-US" altLang="en-US" smtClean="0"/>
              <a:t>Save your file to your destination folder</a:t>
            </a:r>
          </a:p>
          <a:p>
            <a:r>
              <a:rPr lang="en-US" altLang="en-US" smtClean="0"/>
              <a:t>To use again:</a:t>
            </a:r>
          </a:p>
          <a:p>
            <a:pPr lvl="1"/>
            <a:r>
              <a:rPr lang="en-US" altLang="en-US" smtClean="0"/>
              <a:t>Click the Office button and New</a:t>
            </a:r>
          </a:p>
          <a:p>
            <a:pPr lvl="1"/>
            <a:r>
              <a:rPr lang="en-US" altLang="en-US" smtClean="0"/>
              <a:t>New from Existing</a:t>
            </a:r>
          </a:p>
          <a:p>
            <a:pPr lvl="1"/>
            <a:r>
              <a:rPr lang="en-US" altLang="en-US" smtClean="0"/>
              <a:t>Select your template and Create New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Macros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1173163" y="1371600"/>
            <a:ext cx="7772400" cy="4724400"/>
          </a:xfrm>
        </p:spPr>
        <p:txBody>
          <a:bodyPr/>
          <a:lstStyle/>
          <a:p>
            <a:r>
              <a:rPr lang="en-US" altLang="en-US" smtClean="0"/>
              <a:t>A bunch of commands grouped together as a single command to accomplish a task automatically</a:t>
            </a:r>
          </a:p>
          <a:p>
            <a:r>
              <a:rPr lang="en-US" altLang="en-US" smtClean="0"/>
              <a:t>Used to automate tasks</a:t>
            </a:r>
          </a:p>
          <a:p>
            <a:r>
              <a:rPr lang="en-US" altLang="en-US" smtClean="0"/>
              <a:t>To use - Go to Office Button</a:t>
            </a:r>
          </a:p>
          <a:p>
            <a:pPr lvl="1"/>
            <a:r>
              <a:rPr lang="en-US" altLang="en-US" smtClean="0"/>
              <a:t>Click Word Options</a:t>
            </a:r>
          </a:p>
          <a:p>
            <a:pPr lvl="1"/>
            <a:r>
              <a:rPr lang="en-US" altLang="en-US" smtClean="0"/>
              <a:t>Popular</a:t>
            </a:r>
          </a:p>
          <a:p>
            <a:pPr lvl="1"/>
            <a:r>
              <a:rPr lang="en-US" altLang="en-US" smtClean="0"/>
              <a:t>Show Developer Tab in the Ribbon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d's tie design template">
  <a:themeElements>
    <a:clrScheme name="Office Them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Dad's tie design template</Template>
  <TotalTime>408</TotalTime>
  <Words>625</Words>
  <Application>Microsoft Office PowerPoint</Application>
  <PresentationFormat>On-screen Show (4:3)</PresentationFormat>
  <Paragraphs>107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Times New Roman</vt:lpstr>
      <vt:lpstr>Arial</vt:lpstr>
      <vt:lpstr>Calibri</vt:lpstr>
      <vt:lpstr>Dad's tie design template</vt:lpstr>
      <vt:lpstr>Word Processing Features</vt:lpstr>
      <vt:lpstr>Creating Tables</vt:lpstr>
      <vt:lpstr>Steps to Create a Table</vt:lpstr>
      <vt:lpstr>Sorting Data in Tables</vt:lpstr>
      <vt:lpstr>Table Rows and Columns </vt:lpstr>
      <vt:lpstr>Advanced Table Features</vt:lpstr>
      <vt:lpstr>Templates</vt:lpstr>
      <vt:lpstr>Creating Templates</vt:lpstr>
      <vt:lpstr>Macros</vt:lpstr>
      <vt:lpstr>Mail Merge Features</vt:lpstr>
      <vt:lpstr>More Mail Merge Features</vt:lpstr>
      <vt:lpstr>Onscreen Forms</vt:lpstr>
      <vt:lpstr>Thesaurus</vt:lpstr>
      <vt:lpstr>Spelling and Grammar Check</vt:lpstr>
      <vt:lpstr>Hyphenation</vt:lpstr>
      <vt:lpstr>Find and Replace</vt:lpstr>
      <vt:lpstr>Source</vt:lpstr>
    </vt:vector>
  </TitlesOfParts>
  <Company>Wilkes County Board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Processing Features</dc:title>
  <dc:creator>morgant</dc:creator>
  <cp:lastModifiedBy>Jonathan Garrett</cp:lastModifiedBy>
  <cp:revision>61</cp:revision>
  <cp:lastPrinted>1601-01-01T00:00:00Z</cp:lastPrinted>
  <dcterms:created xsi:type="dcterms:W3CDTF">2010-05-28T00:22:55Z</dcterms:created>
  <dcterms:modified xsi:type="dcterms:W3CDTF">2014-09-08T13:25:33Z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TC010690111033</vt:lpwstr>
  </property>
</Properties>
</file>